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5"/>
  </p:notesMasterIdLst>
  <p:sldIdLst>
    <p:sldId id="256" r:id="rId2"/>
    <p:sldId id="257" r:id="rId3"/>
    <p:sldId id="264" r:id="rId4"/>
    <p:sldId id="277" r:id="rId5"/>
    <p:sldId id="258" r:id="rId6"/>
    <p:sldId id="273" r:id="rId7"/>
    <p:sldId id="259" r:id="rId8"/>
    <p:sldId id="267" r:id="rId9"/>
    <p:sldId id="278" r:id="rId10"/>
    <p:sldId id="279" r:id="rId11"/>
    <p:sldId id="275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79352-81A6-4C47-AFE0-EDF98C3EA79D}" type="datetimeFigureOut">
              <a:rPr lang="cs-CZ" smtClean="0"/>
              <a:pPr/>
              <a:t>11.04.2021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625D1-E782-47AA-AD98-D7F023D30E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625D1-E782-47AA-AD98-D7F023D30E6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625D1-E782-47AA-AD98-D7F023D30E6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90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61A8F7-648C-4447-841B-934D1A41B576}" type="datetimeFigureOut">
              <a:rPr lang="cs-CZ" smtClean="0"/>
              <a:pPr/>
              <a:t>11.04.2021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10A44B-4D52-42F4-A7D6-42368D6CC47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2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8F7-648C-4447-841B-934D1A41B576}" type="datetimeFigureOut">
              <a:rPr lang="cs-CZ" smtClean="0"/>
              <a:pPr/>
              <a:t>11.04.2021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A44B-4D52-42F4-A7D6-42368D6CC4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47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8F7-648C-4447-841B-934D1A41B576}" type="datetimeFigureOut">
              <a:rPr lang="cs-CZ" smtClean="0"/>
              <a:pPr/>
              <a:t>11.04.2021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A44B-4D52-42F4-A7D6-42368D6CC4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54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8F7-648C-4447-841B-934D1A41B576}" type="datetimeFigureOut">
              <a:rPr lang="cs-CZ" smtClean="0"/>
              <a:pPr/>
              <a:t>11.04.2021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A44B-4D52-42F4-A7D6-42368D6CC4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71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8F7-648C-4447-841B-934D1A41B576}" type="datetimeFigureOut">
              <a:rPr lang="cs-CZ" smtClean="0"/>
              <a:pPr/>
              <a:t>11.04.2021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A44B-4D52-42F4-A7D6-42368D6CC47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44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8F7-648C-4447-841B-934D1A41B576}" type="datetimeFigureOut">
              <a:rPr lang="cs-CZ" smtClean="0"/>
              <a:pPr/>
              <a:t>11.04.2021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A44B-4D52-42F4-A7D6-42368D6CC4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70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8F7-648C-4447-841B-934D1A41B576}" type="datetimeFigureOut">
              <a:rPr lang="cs-CZ" smtClean="0"/>
              <a:pPr/>
              <a:t>11.04.2021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A44B-4D52-42F4-A7D6-42368D6CC4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53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8F7-648C-4447-841B-934D1A41B576}" type="datetimeFigureOut">
              <a:rPr lang="cs-CZ" smtClean="0"/>
              <a:pPr/>
              <a:t>11.04.2021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A44B-4D52-42F4-A7D6-42368D6CC4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66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8F7-648C-4447-841B-934D1A41B576}" type="datetimeFigureOut">
              <a:rPr lang="cs-CZ" smtClean="0"/>
              <a:pPr/>
              <a:t>11.04.2021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A44B-4D52-42F4-A7D6-42368D6CC4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67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8F7-648C-4447-841B-934D1A41B576}" type="datetimeFigureOut">
              <a:rPr lang="cs-CZ" smtClean="0"/>
              <a:pPr/>
              <a:t>11.04.2021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A44B-4D52-42F4-A7D6-42368D6CC4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2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A8F7-648C-4447-841B-934D1A41B576}" type="datetimeFigureOut">
              <a:rPr lang="cs-CZ" smtClean="0"/>
              <a:pPr/>
              <a:t>11.04.2021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A44B-4D52-42F4-A7D6-42368D6CC4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88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1461A8F7-648C-4447-841B-934D1A41B576}" type="datetimeFigureOut">
              <a:rPr lang="cs-CZ" smtClean="0"/>
              <a:pPr/>
              <a:t>11.04.2021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B10A44B-4D52-42F4-A7D6-42368D6CC47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44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>
            <a:extLst>
              <a:ext uri="{FF2B5EF4-FFF2-40B4-BE49-F238E27FC236}">
                <a16:creationId xmlns:a16="http://schemas.microsoft.com/office/drawing/2014/main" id="{24BBFB61-9132-4105-8B34-417BC4BBF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8568952" cy="936104"/>
          </a:xfrm>
        </p:spPr>
        <p:txBody>
          <a:bodyPr>
            <a:normAutofit/>
          </a:bodyPr>
          <a:lstStyle/>
          <a:p>
            <a:r>
              <a:rPr lang="cs-CZ" sz="6000" b="1" dirty="0">
                <a:latin typeface="Calibri" panose="020F0502020204030204" pitchFamily="34" charset="0"/>
                <a:cs typeface="Calibri" panose="020F0502020204030204" pitchFamily="34" charset="0"/>
              </a:rPr>
              <a:t>Předložky se 3. a 4. pádem</a:t>
            </a: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1756CAF-04C4-4FAB-964F-3A9034C1EB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2360" y="76470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87152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942784"/>
          </a:xfrm>
        </p:spPr>
        <p:txBody>
          <a:bodyPr>
            <a:normAutofit/>
          </a:bodyPr>
          <a:lstStyle/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ve škole – </a:t>
            </a:r>
            <a:r>
              <a:rPr lang="cs-CZ" sz="28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der </a:t>
            </a:r>
            <a:r>
              <a:rPr lang="cs-CZ" sz="28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Schule</a:t>
            </a:r>
            <a:endParaRPr lang="cs-CZ" sz="2800" b="1" i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před obchod – </a:t>
            </a:r>
            <a:r>
              <a:rPr lang="cs-CZ" sz="28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 </a:t>
            </a:r>
            <a:r>
              <a:rPr lang="cs-CZ" sz="28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8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Geschäft</a:t>
            </a:r>
            <a:endParaRPr lang="cs-CZ" sz="2800" b="1" i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 poště – </a:t>
            </a:r>
            <a:r>
              <a:rPr lang="cs-CZ" sz="28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cs-CZ" sz="28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Post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před hotelem – </a:t>
            </a:r>
            <a:r>
              <a:rPr lang="cs-CZ" sz="28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 dem Hotel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pod oknem – </a:t>
            </a:r>
            <a:r>
              <a:rPr lang="cs-CZ" sz="28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</a:t>
            </a:r>
            <a:r>
              <a:rPr lang="cs-CZ" sz="28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 </a:t>
            </a:r>
            <a:r>
              <a:rPr lang="cs-CZ" sz="28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Fenster</a:t>
            </a:r>
            <a:endParaRPr lang="cs-CZ" sz="2800" b="1" i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za dveře – </a:t>
            </a:r>
            <a:r>
              <a:rPr lang="cs-CZ" sz="28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hinter</a:t>
            </a:r>
            <a:r>
              <a:rPr lang="cs-CZ" sz="28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sz="28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</a:t>
            </a:r>
            <a:endParaRPr lang="cs-CZ" sz="2800" b="1" i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 zdi – </a:t>
            </a:r>
            <a:r>
              <a:rPr lang="cs-CZ" sz="28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cs-CZ" sz="28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Wand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 knize – </a:t>
            </a:r>
            <a:r>
              <a:rPr lang="cs-CZ" sz="28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cs-CZ" sz="28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Buch</a:t>
            </a:r>
            <a:endParaRPr lang="cs-CZ" sz="2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2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87152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Důležitá slovesa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942784"/>
          </a:xfrm>
        </p:spPr>
        <p:txBody>
          <a:bodyPr>
            <a:normAutofit lnSpcReduction="10000"/>
          </a:bodyPr>
          <a:lstStyle/>
          <a:p>
            <a:endParaRPr lang="cs-CZ" b="1" dirty="0"/>
          </a:p>
          <a:p>
            <a:pPr marL="34290" indent="0">
              <a:buNone/>
            </a:pPr>
            <a:r>
              <a:rPr lang="cs-CZ" b="1" dirty="0"/>
              <a:t> </a:t>
            </a:r>
            <a:r>
              <a:rPr lang="cs-CZ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KDE?				KAM?</a:t>
            </a:r>
          </a:p>
          <a:p>
            <a:pPr marL="3429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3. pád				4. pád</a:t>
            </a:r>
          </a:p>
          <a:p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" indent="0">
              <a:buNone/>
            </a:pPr>
            <a:r>
              <a:rPr lang="cs-CZ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stehen</a:t>
            </a:r>
            <a:r>
              <a:rPr lang="cs-CZ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(stát) 	 		</a:t>
            </a:r>
            <a:r>
              <a:rPr lang="cs-CZ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stellen</a:t>
            </a:r>
            <a:r>
              <a:rPr lang="cs-CZ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(postavit)/ </a:t>
            </a:r>
            <a:r>
              <a:rPr lang="cs-CZ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sich</a:t>
            </a:r>
            <a:r>
              <a:rPr lang="cs-CZ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stellen</a:t>
            </a:r>
            <a:r>
              <a:rPr lang="cs-CZ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			(postavit se)</a:t>
            </a:r>
          </a:p>
          <a:p>
            <a:pPr marL="34290" indent="0">
              <a:buNone/>
            </a:pP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liegen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(ležet) 			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legen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(položit)/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sich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legen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							(položit se)</a:t>
            </a:r>
          </a:p>
          <a:p>
            <a:pPr marL="34290" indent="0">
              <a:buNone/>
            </a:pPr>
            <a:r>
              <a:rPr lang="cs-CZ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sitzen</a:t>
            </a:r>
            <a:r>
              <a:rPr lang="cs-CZ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(sedět) 		</a:t>
            </a:r>
            <a:r>
              <a:rPr lang="cs-CZ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setzen</a:t>
            </a:r>
            <a:r>
              <a:rPr lang="cs-CZ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(posadit)/ </a:t>
            </a:r>
            <a:r>
              <a:rPr lang="cs-CZ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sich</a:t>
            </a:r>
            <a:r>
              <a:rPr lang="cs-CZ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setzen</a:t>
            </a:r>
            <a:r>
              <a:rPr lang="cs-CZ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				(posadit se)</a:t>
            </a:r>
          </a:p>
          <a:p>
            <a:pPr marL="34290" indent="0">
              <a:buNone/>
            </a:pP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hängen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(viset)  		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hängen</a:t>
            </a: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 (pověsit)</a:t>
            </a:r>
          </a:p>
          <a:p>
            <a:pPr marL="34290" indent="0">
              <a:buNone/>
            </a:pPr>
            <a:endParaRPr lang="cs-CZ" dirty="0"/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792088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72608"/>
          </a:xfrm>
        </p:spPr>
        <p:txBody>
          <a:bodyPr>
            <a:normAutofit fontScale="92500" lnSpcReduction="10000"/>
          </a:bodyPr>
          <a:lstStyle/>
          <a:p>
            <a:pPr marL="34290" indent="0"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Vase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steht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dem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Tisch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stelle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Regal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" indent="0">
              <a:buNone/>
            </a:pPr>
            <a:r>
              <a:rPr lang="cs-CZ" sz="26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Váza stojí na stole.		     </a:t>
            </a:r>
            <a:r>
              <a:rPr lang="cs-CZ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cs-CZ" sz="26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Postavím ji na poličku.</a:t>
            </a:r>
          </a:p>
          <a:p>
            <a:pPr marL="34290" indent="0">
              <a:buNone/>
            </a:pPr>
            <a:endParaRPr lang="cs-CZ" sz="26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" indent="0">
              <a:buNone/>
            </a:pP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Buch 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liegt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unter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dem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	     </a:t>
            </a:r>
            <a:r>
              <a:rPr lang="cs-CZ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lege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den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Tisch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" indent="0">
              <a:buNone/>
            </a:pP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Schrank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" indent="0">
              <a:buNone/>
            </a:pPr>
            <a:r>
              <a:rPr lang="cs-CZ" sz="26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Kniha leží pod skříní.		     </a:t>
            </a:r>
            <a:r>
              <a:rPr lang="cs-CZ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 </a:t>
            </a:r>
            <a:r>
              <a:rPr lang="cs-CZ" sz="26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Položím ji na stůl.</a:t>
            </a:r>
          </a:p>
          <a:p>
            <a:pPr marL="34290" indent="0">
              <a:buNone/>
            </a:pPr>
            <a:endParaRPr lang="cs-CZ" sz="2600" i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" indent="0">
              <a:buNone/>
            </a:pP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Kind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sitzt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der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Couch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cs-CZ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setze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es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den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Stuhl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" indent="0">
              <a:buNone/>
            </a:pPr>
            <a:r>
              <a:rPr lang="cs-CZ" sz="26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Dítě sedí na gauči.		     </a:t>
            </a:r>
            <a:r>
              <a:rPr lang="cs-CZ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cs-CZ" sz="26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Posadím ho na židli.</a:t>
            </a:r>
          </a:p>
          <a:p>
            <a:pPr marL="34290" indent="0">
              <a:buNone/>
            </a:pPr>
            <a:endParaRPr lang="cs-CZ" sz="2600" i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" indent="0"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Die Uhr 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hängt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der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Wand.    </a:t>
            </a:r>
            <a:r>
              <a:rPr lang="cs-CZ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Ich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hänge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sie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neben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Fenster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" indent="0">
              <a:buNone/>
            </a:pPr>
            <a:r>
              <a:rPr lang="cs-CZ" sz="26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Hodiny visí na zdi.		     </a:t>
            </a:r>
            <a:r>
              <a:rPr lang="cs-CZ" sz="2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cs-CZ" sz="2600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Pověsím je vedle okna.</a:t>
            </a:r>
          </a:p>
          <a:p>
            <a:pPr marL="34290" indent="0">
              <a:buNone/>
            </a:pP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>
              <a:buNone/>
            </a:pPr>
            <a:endParaRPr lang="cs-CZ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06106" cy="798876"/>
          </a:xfrm>
        </p:spPr>
        <p:txBody>
          <a:bodyPr>
            <a:noAutofit/>
          </a:bodyPr>
          <a:lstStyle/>
          <a:p>
            <a:r>
              <a:rPr lang="cs-CZ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Rozlišuj</a:t>
            </a: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předložky</a:t>
            </a: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příslovce místa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251520" y="1973878"/>
            <a:ext cx="4560255" cy="4572032"/>
          </a:xfrm>
        </p:spPr>
        <p:txBody>
          <a:bodyPr>
            <a:noAutofit/>
          </a:bodyPr>
          <a:lstStyle/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Auto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steht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hinter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Haus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stojí </a:t>
            </a:r>
            <a:r>
              <a:rPr lang="cs-CZ" sz="2400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domem.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Hund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liegt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der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Tür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 leží </a:t>
            </a:r>
            <a:r>
              <a:rPr lang="cs-CZ" sz="2400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přede</a:t>
            </a:r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dveřmi.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Oma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wohnt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</a:t>
            </a:r>
            <a:r>
              <a:rPr lang="cs-CZ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Babička bydlí </a:t>
            </a:r>
            <a:r>
              <a:rPr lang="cs-CZ" sz="2400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</a:t>
            </a:r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námi.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Lampe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hängt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Tisch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Lampa visí </a:t>
            </a:r>
            <a:r>
              <a:rPr lang="cs-CZ" sz="2400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</a:t>
            </a:r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stolem.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776684" y="1973878"/>
            <a:ext cx="3744986" cy="4439100"/>
          </a:xfrm>
        </p:spPr>
        <p:txBody>
          <a:bodyPr>
            <a:normAutofit/>
          </a:bodyPr>
          <a:lstStyle/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Warum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sitzt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hinten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Proč sedíš  </a:t>
            </a:r>
            <a:r>
              <a:rPr lang="cs-CZ" sz="2400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vzadu</a:t>
            </a:r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Der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Hund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liegt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cs-CZ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 leží tady </a:t>
            </a:r>
            <a:r>
              <a:rPr lang="cs-CZ" sz="2400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vepředu.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Die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Oma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Babička je </a:t>
            </a:r>
            <a:r>
              <a:rPr lang="cs-CZ" sz="2400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dole</a:t>
            </a:r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Wir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wohnen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ganz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oben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Bydlíme úplně </a:t>
            </a:r>
            <a:r>
              <a:rPr lang="cs-CZ" sz="2400" i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nahoře</a:t>
            </a:r>
            <a:r>
              <a:rPr lang="cs-CZ" sz="24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2771800" y="951529"/>
            <a:ext cx="484632" cy="42862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5" name="Šipka dolů 14"/>
          <p:cNvSpPr/>
          <p:nvPr/>
        </p:nvSpPr>
        <p:spPr>
          <a:xfrm>
            <a:off x="6684268" y="951529"/>
            <a:ext cx="484632" cy="42862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28B5-C07E-438E-A380-D8A43B8B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76672"/>
            <a:ext cx="7406640" cy="792088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Význam předložek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1412776"/>
            <a:ext cx="7404653" cy="4683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	na (vodorovné ploše)	</a:t>
            </a:r>
          </a:p>
          <a:p>
            <a:pPr>
              <a:buNone/>
            </a:pPr>
            <a:r>
              <a:rPr lang="cs-CZ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 (svislé ploše), u, k</a:t>
            </a:r>
          </a:p>
          <a:p>
            <a:pPr>
              <a:buNone/>
            </a:pPr>
            <a:r>
              <a:rPr lang="cs-CZ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	v, do</a:t>
            </a:r>
          </a:p>
          <a:p>
            <a:pPr>
              <a:buNone/>
            </a:pPr>
            <a:r>
              <a:rPr lang="cs-CZ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	před</a:t>
            </a:r>
          </a:p>
          <a:p>
            <a:pPr>
              <a:buNone/>
            </a:pPr>
            <a:r>
              <a:rPr lang="cs-CZ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hinter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za (místně)</a:t>
            </a:r>
          </a:p>
          <a:p>
            <a:pPr>
              <a:buNone/>
            </a:pPr>
            <a:r>
              <a:rPr lang="cs-CZ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über</a:t>
            </a:r>
            <a:r>
              <a:rPr lang="cs-CZ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nad, přes</a:t>
            </a:r>
          </a:p>
          <a:p>
            <a:pPr>
              <a:buNone/>
            </a:pPr>
            <a:r>
              <a:rPr lang="cs-CZ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pod, mezi (více než dvěma)</a:t>
            </a:r>
          </a:p>
          <a:p>
            <a:pPr>
              <a:buNone/>
            </a:pPr>
            <a:r>
              <a:rPr lang="cs-CZ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neben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		vedle	</a:t>
            </a:r>
          </a:p>
          <a:p>
            <a:pPr>
              <a:buNone/>
            </a:pPr>
            <a:r>
              <a:rPr lang="cs-CZ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zwischen</a:t>
            </a:r>
            <a:r>
              <a:rPr lang="cs-CZ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mezi (dvěma)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Rozlišuj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755650" y="3068638"/>
            <a:ext cx="647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>
                <a:solidFill>
                  <a:srgbClr val="00B0F0"/>
                </a:solidFill>
                <a:latin typeface="Calibri" pitchFamily="34" charset="0"/>
              </a:rPr>
              <a:t>na </a:t>
            </a:r>
            <a:r>
              <a:rPr lang="cs-CZ" sz="2800" dirty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                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339976" y="2029132"/>
            <a:ext cx="59769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–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 svislé plochy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cs-CZ" sz="24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Wand.</a:t>
            </a:r>
          </a:p>
          <a:p>
            <a:pPr>
              <a:spcBef>
                <a:spcPct val="50000"/>
              </a:spcBef>
            </a:pP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</a:t>
            </a:r>
            <a:r>
              <a:rPr lang="cs-CZ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 obraz je na zdi.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 vodorovné plochy</a:t>
            </a:r>
          </a:p>
          <a:p>
            <a:pPr>
              <a:spcBef>
                <a:spcPct val="5000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Buch </a:t>
            </a:r>
            <a:r>
              <a:rPr lang="cs-CZ" sz="24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 </a:t>
            </a:r>
            <a:r>
              <a:rPr lang="cs-CZ" sz="24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Tisch</a:t>
            </a: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cs-CZ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kniha je na stole.</a:t>
            </a:r>
            <a:endParaRPr lang="cs-CZ" sz="2400" b="1" i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AutoShape 9"/>
          <p:cNvSpPr>
            <a:spLocks noChangeArrowheads="1"/>
          </p:cNvSpPr>
          <p:nvPr/>
        </p:nvSpPr>
        <p:spPr bwMode="auto">
          <a:xfrm>
            <a:off x="6534165" y="2032783"/>
            <a:ext cx="504825" cy="936625"/>
          </a:xfrm>
          <a:prstGeom prst="upDownArrow">
            <a:avLst>
              <a:gd name="adj1" fmla="val 50000"/>
              <a:gd name="adj2" fmla="val 3710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150" name="AutoShape 10"/>
          <p:cNvSpPr>
            <a:spLocks noChangeArrowheads="1"/>
          </p:cNvSpPr>
          <p:nvPr/>
        </p:nvSpPr>
        <p:spPr bwMode="auto">
          <a:xfrm>
            <a:off x="6786578" y="4220368"/>
            <a:ext cx="1295400" cy="576263"/>
          </a:xfrm>
          <a:prstGeom prst="leftRightArrow">
            <a:avLst>
              <a:gd name="adj1" fmla="val 50000"/>
              <a:gd name="adj2" fmla="val 4495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 flipV="1">
            <a:off x="1547813" y="2349500"/>
            <a:ext cx="6477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>
            <a:off x="1547813" y="3573463"/>
            <a:ext cx="6477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10287040" y="92867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á složená závorka 10"/>
          <p:cNvSpPr/>
          <p:nvPr/>
        </p:nvSpPr>
        <p:spPr>
          <a:xfrm>
            <a:off x="6786578" y="0"/>
            <a:ext cx="71438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 eaLnBrk="1" hangingPunct="1"/>
            <a:r>
              <a:rPr lang="cs-CZ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Rozlišuj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338041" y="3068638"/>
            <a:ext cx="921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800" b="1" dirty="0">
                <a:solidFill>
                  <a:srgbClr val="00B0F0"/>
                </a:solidFill>
                <a:latin typeface="Calibri" pitchFamily="34" charset="0"/>
              </a:rPr>
              <a:t>mezi </a:t>
            </a:r>
            <a:r>
              <a:rPr lang="cs-CZ" sz="2800" dirty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                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339976" y="2029132"/>
            <a:ext cx="6318220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–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více než 2 osoby nebo předměty</a:t>
            </a:r>
          </a:p>
          <a:p>
            <a:pPr>
              <a:spcBef>
                <a:spcPct val="50000"/>
              </a:spcBef>
            </a:pPr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</a:t>
            </a:r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den </a:t>
            </a:r>
            <a:r>
              <a:rPr lang="cs-CZ" sz="2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Kindern</a:t>
            </a:r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(mezi dětmi)</a:t>
            </a:r>
          </a:p>
          <a:p>
            <a:pPr>
              <a:spcBef>
                <a:spcPct val="50000"/>
              </a:spcBef>
            </a:pPr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	</a:t>
            </a:r>
            <a:r>
              <a:rPr lang="cs-CZ" sz="2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</a:t>
            </a:r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Kinder</a:t>
            </a:r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(mezi děti) </a:t>
            </a:r>
          </a:p>
          <a:p>
            <a:pPr>
              <a:spcBef>
                <a:spcPct val="50000"/>
              </a:spcBef>
            </a:pPr>
            <a:r>
              <a:rPr lang="cs-CZ" sz="26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ZWISCHEN</a:t>
            </a:r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2 osoby nebo předměty</a:t>
            </a:r>
          </a:p>
          <a:p>
            <a:r>
              <a:rPr lang="cs-CZ" sz="2600" dirty="0">
                <a:latin typeface="Calibri" panose="020F0502020204030204" pitchFamily="34" charset="0"/>
                <a:cs typeface="Calibri" panose="020F0502020204030204" pitchFamily="34" charset="0"/>
              </a:rPr>
              <a:t>     	</a:t>
            </a:r>
            <a:r>
              <a:rPr lang="cs-CZ" sz="2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zwischen</a:t>
            </a:r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 Kino </a:t>
            </a:r>
            <a:r>
              <a:rPr lang="cs-CZ" sz="2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der Post </a:t>
            </a:r>
            <a:r>
              <a:rPr lang="cs-CZ" sz="26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mezi</a:t>
            </a:r>
          </a:p>
          <a:p>
            <a:r>
              <a:rPr lang="cs-CZ" sz="26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kinem a poštou</a:t>
            </a:r>
          </a:p>
          <a:p>
            <a:endParaRPr lang="cs-CZ" sz="1200" b="1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	</a:t>
            </a:r>
            <a:r>
              <a:rPr lang="cs-CZ" sz="2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zwischen</a:t>
            </a:r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</a:t>
            </a:r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Kino </a:t>
            </a:r>
            <a:r>
              <a:rPr lang="cs-CZ" sz="2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i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sz="26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 </a:t>
            </a:r>
            <a:r>
              <a:rPr lang="cs-CZ" sz="26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mezi</a:t>
            </a:r>
          </a:p>
          <a:p>
            <a:r>
              <a:rPr lang="cs-CZ" sz="26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kino a poštu</a:t>
            </a:r>
          </a:p>
          <a:p>
            <a:pPr>
              <a:spcBef>
                <a:spcPct val="50000"/>
              </a:spcBef>
            </a:pPr>
            <a:r>
              <a:rPr lang="cs-CZ" sz="2400" b="1" i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 flipV="1">
            <a:off x="1547813" y="2349500"/>
            <a:ext cx="6477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>
            <a:off x="1547813" y="3573463"/>
            <a:ext cx="64770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10287040" y="92867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á složená závorka 10"/>
          <p:cNvSpPr/>
          <p:nvPr/>
        </p:nvSpPr>
        <p:spPr>
          <a:xfrm>
            <a:off x="6786578" y="0"/>
            <a:ext cx="71438" cy="45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39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58246" cy="69557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Předložky se 3. i se 4. pádem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052736"/>
            <a:ext cx="8372476" cy="5448098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předložky v závislosti na kontextu vyžadují buď 3., nebo 4. pád</a:t>
            </a:r>
          </a:p>
          <a:p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ke zjištění, který z pádů máme použít v konkrétní větě, nám pomůže toto pravidlo:</a:t>
            </a:r>
          </a:p>
          <a:p>
            <a:pPr>
              <a:buNone/>
            </a:pPr>
            <a:endParaRPr 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otázce </a:t>
            </a:r>
            <a:r>
              <a:rPr lang="cs-CZ" sz="2400" b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polohu místa </a:t>
            </a:r>
            <a:r>
              <a:rPr lang="cs-CZ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2400" b="1" u="sng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</a:t>
            </a:r>
            <a:r>
              <a:rPr lang="cs-CZ" sz="2400" b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cs-CZ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(kde?) → </a:t>
            </a:r>
            <a:r>
              <a:rPr lang="cs-CZ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pád</a:t>
            </a:r>
          </a:p>
          <a:p>
            <a:pPr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Hans </a:t>
            </a:r>
            <a:r>
              <a:rPr 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Schule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. →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Hans?</a:t>
            </a:r>
          </a:p>
          <a:p>
            <a:pPr>
              <a:buNone/>
            </a:pPr>
            <a:r>
              <a:rPr lang="cs-CZ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Hans je ve škole. → </a:t>
            </a:r>
            <a:r>
              <a:rPr lang="cs-CZ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 je Hans?</a:t>
            </a:r>
          </a:p>
          <a:p>
            <a:pPr>
              <a:buNone/>
            </a:pPr>
            <a:endParaRPr lang="cs-CZ" sz="24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otázce </a:t>
            </a:r>
            <a:r>
              <a:rPr lang="cs-CZ" sz="2400" b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směr </a:t>
            </a:r>
            <a:r>
              <a:rPr lang="cs-CZ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cs-CZ" sz="2400" b="1" u="sng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wohin</a:t>
            </a:r>
            <a:r>
              <a:rPr lang="cs-CZ" sz="2400" b="1" u="sng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cs-CZ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(kam?) → </a:t>
            </a:r>
            <a:r>
              <a:rPr lang="cs-CZ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pád</a:t>
            </a:r>
          </a:p>
          <a:p>
            <a:pPr>
              <a:buNone/>
            </a:pP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geht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24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</a:t>
            </a:r>
            <a:r>
              <a:rPr lang="cs-CZ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Schule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→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Wohin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geht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Peter?</a:t>
            </a:r>
          </a:p>
          <a:p>
            <a:pPr>
              <a:buNone/>
            </a:pPr>
            <a:r>
              <a:rPr lang="cs-CZ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jde do školy. → </a:t>
            </a:r>
            <a:r>
              <a:rPr lang="cs-CZ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 jde Peter?</a:t>
            </a:r>
            <a:endParaRPr lang="cs-CZ" sz="2400" b="1" i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57250" y="332656"/>
            <a:ext cx="7406640" cy="8640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Příklady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074CEBA-EFCB-4E00-B04A-B0CB60E3A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174" y="1858049"/>
            <a:ext cx="3566160" cy="430725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Tisch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auf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</a:t>
            </a:r>
            <a:r>
              <a:rPr lang="cs-CZ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Tisch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800" b="1" dirty="0"/>
              <a:t>vor </a:t>
            </a:r>
            <a:r>
              <a:rPr lang="cs-CZ" sz="2800" b="1" dirty="0">
                <a:solidFill>
                  <a:srgbClr val="C00000"/>
                </a:solidFill>
              </a:rPr>
              <a:t>der </a:t>
            </a:r>
            <a:r>
              <a:rPr lang="cs-CZ" sz="2800" b="1" dirty="0" err="1"/>
              <a:t>Garage</a:t>
            </a:r>
            <a:endParaRPr lang="cs-CZ" sz="2800" b="1" dirty="0"/>
          </a:p>
          <a:p>
            <a:pPr>
              <a:buFont typeface="Wingdings" pitchFamily="2" charset="2"/>
              <a:buChar char="§"/>
            </a:pPr>
            <a:endParaRPr lang="cs-CZ" sz="2800" dirty="0"/>
          </a:p>
          <a:p>
            <a:pPr>
              <a:buFont typeface="Wingdings" pitchFamily="2" charset="2"/>
              <a:buChar char="§"/>
            </a:pPr>
            <a:r>
              <a:rPr lang="cs-CZ" sz="2800" b="1" dirty="0"/>
              <a:t>vor </a:t>
            </a:r>
            <a:r>
              <a:rPr lang="cs-CZ" sz="2800" b="1" dirty="0" err="1">
                <a:solidFill>
                  <a:srgbClr val="FFC000"/>
                </a:solidFill>
              </a:rPr>
              <a:t>die</a:t>
            </a:r>
            <a:r>
              <a:rPr lang="cs-CZ" sz="2800" b="1" dirty="0">
                <a:solidFill>
                  <a:srgbClr val="FFC000"/>
                </a:solidFill>
              </a:rPr>
              <a:t> </a:t>
            </a:r>
            <a:r>
              <a:rPr lang="cs-CZ" sz="2800" b="1" dirty="0" err="1"/>
              <a:t>Garage</a:t>
            </a:r>
            <a:endParaRPr lang="cs-CZ" sz="2800" b="1" dirty="0"/>
          </a:p>
          <a:p>
            <a:pPr>
              <a:buFont typeface="Wingdings" pitchFamily="2" charset="2"/>
              <a:buChar char="§"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24CD9A30-B7F8-499E-89D2-BC8E06585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6258" y="1856792"/>
            <a:ext cx="4050198" cy="43072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stole (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 - místo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cs-CZ" sz="2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stůl (</a:t>
            </a:r>
            <a:r>
              <a:rPr lang="cs-CZ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 - směr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cs-CZ" sz="2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garáží (</a:t>
            </a:r>
            <a:r>
              <a:rPr lang="cs-CZ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 – místo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cs-CZ" sz="2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garáž (</a:t>
            </a:r>
            <a:r>
              <a:rPr lang="cs-CZ" sz="2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 – směr</a:t>
            </a:r>
            <a:r>
              <a:rPr lang="cs-CZ" sz="28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89BF238-9009-4403-9DA4-0769A3042D77}"/>
              </a:ext>
            </a:extLst>
          </p:cNvPr>
          <p:cNvSpPr/>
          <p:nvPr/>
        </p:nvSpPr>
        <p:spPr>
          <a:xfrm>
            <a:off x="2555776" y="2438535"/>
            <a:ext cx="1409734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 = 3. pád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F92158F-B7EE-4DD3-9F1B-49BC222636F8}"/>
              </a:ext>
            </a:extLst>
          </p:cNvPr>
          <p:cNvSpPr/>
          <p:nvPr/>
        </p:nvSpPr>
        <p:spPr>
          <a:xfrm>
            <a:off x="2568452" y="3412810"/>
            <a:ext cx="1409734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 = 4. pád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97F0939-4CCE-424A-BAF7-4759A3B6E967}"/>
              </a:ext>
            </a:extLst>
          </p:cNvPr>
          <p:cNvSpPr/>
          <p:nvPr/>
        </p:nvSpPr>
        <p:spPr>
          <a:xfrm>
            <a:off x="2555776" y="4538855"/>
            <a:ext cx="142241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kde = 3. pád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1B930D2-8B99-4A84-8458-A1711C35E78D}"/>
              </a:ext>
            </a:extLst>
          </p:cNvPr>
          <p:cNvSpPr/>
          <p:nvPr/>
        </p:nvSpPr>
        <p:spPr>
          <a:xfrm>
            <a:off x="2509832" y="5551671"/>
            <a:ext cx="1468354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kam = 4. pád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E14BA27D-AE26-4DB2-8561-3451DD740580}"/>
              </a:ext>
            </a:extLst>
          </p:cNvPr>
          <p:cNvCxnSpPr/>
          <p:nvPr/>
        </p:nvCxnSpPr>
        <p:spPr>
          <a:xfrm flipH="1">
            <a:off x="1907704" y="2636912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A34604CB-A195-4C57-B5D9-28DC61A08996}"/>
              </a:ext>
            </a:extLst>
          </p:cNvPr>
          <p:cNvCxnSpPr/>
          <p:nvPr/>
        </p:nvCxnSpPr>
        <p:spPr>
          <a:xfrm flipH="1">
            <a:off x="1920380" y="3645024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A97317FE-DEEB-4E01-8867-97E115B0E18C}"/>
              </a:ext>
            </a:extLst>
          </p:cNvPr>
          <p:cNvCxnSpPr/>
          <p:nvPr/>
        </p:nvCxnSpPr>
        <p:spPr>
          <a:xfrm flipH="1">
            <a:off x="1907704" y="4725144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625858FA-533C-40A8-AF3D-B2234710B2ED}"/>
              </a:ext>
            </a:extLst>
          </p:cNvPr>
          <p:cNvCxnSpPr/>
          <p:nvPr/>
        </p:nvCxnSpPr>
        <p:spPr>
          <a:xfrm flipH="1">
            <a:off x="1861760" y="5733256"/>
            <a:ext cx="648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E0E61655-61C0-4131-93CB-D9A687277E58}"/>
              </a:ext>
            </a:extLst>
          </p:cNvPr>
          <p:cNvCxnSpPr/>
          <p:nvPr/>
        </p:nvCxnSpPr>
        <p:spPr>
          <a:xfrm flipV="1">
            <a:off x="1907704" y="2276872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25C5D010-AF6D-4065-8217-1513E5085719}"/>
              </a:ext>
            </a:extLst>
          </p:cNvPr>
          <p:cNvCxnSpPr/>
          <p:nvPr/>
        </p:nvCxnSpPr>
        <p:spPr>
          <a:xfrm flipV="1">
            <a:off x="1920380" y="328498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0F9CBCF4-2A00-41E2-BBC0-95191DF74D4E}"/>
              </a:ext>
            </a:extLst>
          </p:cNvPr>
          <p:cNvCxnSpPr/>
          <p:nvPr/>
        </p:nvCxnSpPr>
        <p:spPr>
          <a:xfrm flipV="1">
            <a:off x="1907704" y="436510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96E8BB25-A276-4280-81CB-9A796A2D627A}"/>
              </a:ext>
            </a:extLst>
          </p:cNvPr>
          <p:cNvCxnSpPr/>
          <p:nvPr/>
        </p:nvCxnSpPr>
        <p:spPr>
          <a:xfrm flipV="1">
            <a:off x="1861760" y="5371651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00042"/>
            <a:ext cx="8424936" cy="91440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Skloňování členu určitého a neurčitého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938375"/>
              </p:ext>
            </p:extLst>
          </p:nvPr>
        </p:nvGraphicFramePr>
        <p:xfrm>
          <a:off x="323526" y="1628800"/>
          <a:ext cx="8424936" cy="189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2264">
                <a:tc>
                  <a:txBody>
                    <a:bodyPr/>
                    <a:lstStyle/>
                    <a:p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cs-CZ" sz="28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pád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68" marR="82268"/>
                </a:tc>
                <a:tc>
                  <a:txBody>
                    <a:bodyPr/>
                    <a:lstStyle/>
                    <a:p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</a:t>
                      </a:r>
                    </a:p>
                  </a:txBody>
                  <a:tcPr marL="82268" marR="82268"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68" marR="82268"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68" marR="8226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264">
                <a:tc>
                  <a:txBody>
                    <a:bodyPr/>
                    <a:lstStyle/>
                    <a:p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pád</a:t>
                      </a:r>
                    </a:p>
                  </a:txBody>
                  <a:tcPr marL="82268" marR="82268"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68" marR="82268"/>
                </a:tc>
                <a:tc>
                  <a:txBody>
                    <a:bodyPr/>
                    <a:lstStyle/>
                    <a:p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der</a:t>
                      </a:r>
                    </a:p>
                  </a:txBody>
                  <a:tcPr marL="82268" marR="82268"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68" marR="8226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264">
                <a:tc>
                  <a:txBody>
                    <a:bodyPr/>
                    <a:lstStyle/>
                    <a:p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pád</a:t>
                      </a:r>
                    </a:p>
                  </a:txBody>
                  <a:tcPr marL="82268" marR="82268"/>
                </a:tc>
                <a:tc>
                  <a:txBody>
                    <a:bodyPr/>
                    <a:lstStyle/>
                    <a:p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</a:t>
                      </a:r>
                    </a:p>
                  </a:txBody>
                  <a:tcPr marL="82268" marR="82268"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die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68" marR="82268"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268" marR="8226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93010"/>
              </p:ext>
            </p:extLst>
          </p:nvPr>
        </p:nvGraphicFramePr>
        <p:xfrm>
          <a:off x="323526" y="3929066"/>
          <a:ext cx="8424936" cy="200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55">
                <a:tc>
                  <a:txBody>
                    <a:bodyPr/>
                    <a:lstStyle/>
                    <a:p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755">
                <a:tc>
                  <a:txBody>
                    <a:bodyPr/>
                    <a:lstStyle/>
                    <a:p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einem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einer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einem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5">
                <a:tc>
                  <a:txBody>
                    <a:bodyPr/>
                    <a:lstStyle/>
                    <a:p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pád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einen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eine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ein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0317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>
                <a:solidFill>
                  <a:srgbClr val="00B050"/>
                </a:solidFill>
              </a:rPr>
              <a:t>Splývání předložky a členu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51" y="1556792"/>
            <a:ext cx="7404653" cy="4752528"/>
          </a:xfrm>
        </p:spPr>
        <p:txBody>
          <a:bodyPr>
            <a:normAutofit/>
          </a:bodyPr>
          <a:lstStyle/>
          <a:p>
            <a:r>
              <a:rPr lang="cs-CZ" sz="2800" b="1" dirty="0"/>
              <a:t>některé předložky splývají s určitým členem a tvoří spolu s ním stažený jednoslovný tvar</a:t>
            </a:r>
          </a:p>
          <a:p>
            <a:r>
              <a:rPr lang="cs-CZ" sz="2800" b="1" dirty="0"/>
              <a:t>předložka se členem splývá jen v případech některých předložek: </a:t>
            </a:r>
          </a:p>
          <a:p>
            <a:pPr marL="34290" indent="0">
              <a:buNone/>
            </a:pPr>
            <a:endParaRPr lang="cs-CZ" sz="2400" b="1" dirty="0"/>
          </a:p>
          <a:p>
            <a:pPr>
              <a:buNone/>
            </a:pPr>
            <a:endParaRPr lang="cs-CZ" sz="2800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DD849B9-75D7-46CE-8922-3D592CE84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783289"/>
              </p:ext>
            </p:extLst>
          </p:nvPr>
        </p:nvGraphicFramePr>
        <p:xfrm>
          <a:off x="2339752" y="3455166"/>
          <a:ext cx="4464496" cy="2907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31468602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83461145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82257891"/>
                    </a:ext>
                  </a:extLst>
                </a:gridCol>
              </a:tblGrid>
              <a:tr h="581598"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969106"/>
                  </a:ext>
                </a:extLst>
              </a:tr>
              <a:tr h="581598"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</a:t>
                      </a:r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ans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598173"/>
                  </a:ext>
                </a:extLst>
              </a:tr>
              <a:tr h="581598">
                <a:tc>
                  <a:txBody>
                    <a:bodyPr/>
                    <a:lstStyle/>
                    <a:p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+ dem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13725"/>
                  </a:ext>
                </a:extLst>
              </a:tr>
              <a:tr h="581598">
                <a:tc>
                  <a:txBody>
                    <a:bodyPr/>
                    <a:lstStyle/>
                    <a:p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+ </a:t>
                      </a:r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807527"/>
                  </a:ext>
                </a:extLst>
              </a:tr>
              <a:tr h="581598"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auf</a:t>
                      </a:r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</a:t>
                      </a:r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das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aufs</a:t>
                      </a:r>
                      <a:endParaRPr lang="cs-CZ" sz="2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973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587152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Procvičování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942784"/>
          </a:xfrm>
        </p:spPr>
        <p:txBody>
          <a:bodyPr>
            <a:normAutofit/>
          </a:bodyPr>
          <a:lstStyle/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ve škole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před obchod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 poště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před hotelem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pod oknem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za dveře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 zdi</a:t>
            </a:r>
          </a:p>
          <a:p>
            <a:pPr marL="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v knize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45920585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895</TotalTime>
  <Words>827</Words>
  <Application>Microsoft Office PowerPoint</Application>
  <PresentationFormat>Předvádění na obrazovce (4:3)</PresentationFormat>
  <Paragraphs>167</Paragraphs>
  <Slides>13</Slides>
  <Notes>2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Calibri</vt:lpstr>
      <vt:lpstr>Corbel</vt:lpstr>
      <vt:lpstr>Wingdings</vt:lpstr>
      <vt:lpstr>Základ</vt:lpstr>
      <vt:lpstr>Prezentace aplikace PowerPoint</vt:lpstr>
      <vt:lpstr>Význam předložek</vt:lpstr>
      <vt:lpstr>Rozlišuj</vt:lpstr>
      <vt:lpstr>Rozlišuj</vt:lpstr>
      <vt:lpstr>Předložky se 3. i se 4. pádem</vt:lpstr>
      <vt:lpstr>Příklady</vt:lpstr>
      <vt:lpstr>Skloňování členu určitého a neurčitého</vt:lpstr>
      <vt:lpstr>Splývání předložky a členu</vt:lpstr>
      <vt:lpstr>Procvičování</vt:lpstr>
      <vt:lpstr>Řešení</vt:lpstr>
      <vt:lpstr>Důležitá slovesa</vt:lpstr>
      <vt:lpstr>Příklady</vt:lpstr>
      <vt:lpstr>Rozlišuj předložky a příslovce místa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Předložky se 3. a 4. pádem</dc:title>
  <dc:creator>HP</dc:creator>
  <cp:lastModifiedBy>Světluše Pospíšilová</cp:lastModifiedBy>
  <cp:revision>99</cp:revision>
  <dcterms:created xsi:type="dcterms:W3CDTF">2013-10-14T16:51:53Z</dcterms:created>
  <dcterms:modified xsi:type="dcterms:W3CDTF">2021-04-11T08:25:23Z</dcterms:modified>
</cp:coreProperties>
</file>